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256" r:id="rId5"/>
    <p:sldId id="260" r:id="rId6"/>
    <p:sldId id="261" r:id="rId7"/>
    <p:sldId id="264" r:id="rId8"/>
    <p:sldId id="265" r:id="rId9"/>
    <p:sldId id="278" r:id="rId10"/>
    <p:sldId id="280" r:id="rId11"/>
    <p:sldId id="279" r:id="rId12"/>
    <p:sldId id="27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0ECDBD7-4E1F-496D-B6F2-54A702A40D24}">
          <p14:sldIdLst>
            <p14:sldId id="256"/>
          </p14:sldIdLst>
        </p14:section>
        <p14:section name="Untitled Section" id="{9C5F44EC-C021-494C-9E0B-7CCC8E5B1142}">
          <p14:sldIdLst>
            <p14:sldId id="260"/>
            <p14:sldId id="261"/>
            <p14:sldId id="264"/>
            <p14:sldId id="265"/>
            <p14:sldId id="278"/>
            <p14:sldId id="280"/>
            <p14:sldId id="279"/>
            <p14:sldId id="27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0" autoAdjust="0"/>
  </p:normalViewPr>
  <p:slideViewPr>
    <p:cSldViewPr>
      <p:cViewPr>
        <p:scale>
          <a:sx n="75" d="100"/>
          <a:sy n="75" d="100"/>
        </p:scale>
        <p:origin x="-1014" y="-7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B2BA8F-77E7-4D74-8429-FEA15301A487}" type="datetimeFigureOut">
              <a:rPr lang="en-GB" smtClean="0"/>
              <a:t>22/04/2013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3BD2BE-0D39-469E-8B13-E83FE0E0A2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269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40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185DA0-222D-4E24-8F49-9CE6A4F54423}" type="slidenum">
              <a:rPr lang="en-GB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GB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540" y="1556792"/>
            <a:ext cx="8228920" cy="50592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130425"/>
            <a:ext cx="7846640" cy="1442591"/>
          </a:xfrm>
        </p:spPr>
        <p:txBody>
          <a:bodyPr anchor="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3573016"/>
            <a:ext cx="7848872" cy="1152128"/>
          </a:xfrm>
        </p:spPr>
        <p:txBody>
          <a:bodyPr>
            <a:normAutofit/>
          </a:bodyPr>
          <a:lstStyle>
            <a:lvl1pPr marL="0" indent="0" algn="l">
              <a:buNone/>
              <a:defRPr sz="2800" b="1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38052" y="5301208"/>
            <a:ext cx="2133600" cy="653157"/>
          </a:xfrm>
        </p:spPr>
        <p:txBody>
          <a:bodyPr anchor="t"/>
          <a:lstStyle>
            <a:lvl1pPr algn="r">
              <a:defRPr sz="1750" b="1">
                <a:solidFill>
                  <a:srgbClr val="FFFFFF"/>
                </a:solidFill>
              </a:defRPr>
            </a:lvl1pPr>
          </a:lstStyle>
          <a:p>
            <a:fld id="{690523BE-DE33-42B7-8351-506F429A72E0}" type="datetimeFigureOut">
              <a:rPr lang="en-GB" smtClean="0"/>
              <a:pPr/>
              <a:t>22/04/2013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E129E-16B7-480B-972E-C025DBFD1D53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3" y="5300663"/>
            <a:ext cx="5040312" cy="720725"/>
          </a:xfrm>
        </p:spPr>
        <p:txBody>
          <a:bodyPr>
            <a:normAutofit/>
          </a:bodyPr>
          <a:lstStyle>
            <a:lvl1pPr marL="0" indent="0">
              <a:buNone/>
              <a:defRPr sz="1750" b="1"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541" y="324000"/>
            <a:ext cx="3047443" cy="767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229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492" y="980728"/>
            <a:ext cx="8235016" cy="572903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 anchor="t">
            <a:normAutofit/>
          </a:bodyPr>
          <a:lstStyle>
            <a:lvl1pPr>
              <a:defRPr sz="35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150"/>
            </a:lvl1pPr>
            <a:lvl3pPr>
              <a:defRPr sz="2450"/>
            </a:lvl3pPr>
            <a:lvl4pPr>
              <a:defRPr sz="2100"/>
            </a:lvl4pPr>
            <a:lvl5pPr>
              <a:defRPr sz="17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523BE-DE33-42B7-8351-506F429A72E0}" type="datetimeFigureOut">
              <a:rPr lang="en-GB" smtClean="0"/>
              <a:t>22/04/2013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E129E-16B7-480B-972E-C025DBFD1D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40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492" y="980728"/>
            <a:ext cx="8235016" cy="572903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 anchor="t">
            <a:normAutofit/>
          </a:bodyPr>
          <a:lstStyle>
            <a:lvl1pPr>
              <a:defRPr sz="35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4040188" cy="906115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68760"/>
            <a:ext cx="4041775" cy="906115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523BE-DE33-42B7-8351-506F429A72E0}" type="datetimeFigureOut">
              <a:rPr lang="en-GB" smtClean="0"/>
              <a:t>22/04/2013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E129E-16B7-480B-972E-C025DBFD1D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759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523BE-DE33-42B7-8351-506F429A72E0}" type="datetimeFigureOut">
              <a:rPr lang="en-GB" smtClean="0"/>
              <a:t>22/04/2013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E129E-16B7-480B-972E-C025DBFD1D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9796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523BE-DE33-42B7-8351-506F429A72E0}" type="datetimeFigureOut">
              <a:rPr lang="en-GB" smtClean="0"/>
              <a:t>22/04/2013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E129E-16B7-480B-972E-C025DBFD1D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1943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523BE-DE33-42B7-8351-506F429A72E0}" type="datetimeFigureOut">
              <a:rPr lang="en-GB" smtClean="0"/>
              <a:t>22/04/2013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E129E-16B7-480B-972E-C025DBFD1D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633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523BE-DE33-42B7-8351-506F429A72E0}" type="datetimeFigureOut">
              <a:rPr lang="en-GB" smtClean="0"/>
              <a:t>22/04/2013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E129E-16B7-480B-972E-C025DBFD1D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241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523BE-DE33-42B7-8351-506F429A72E0}" type="datetimeFigureOut">
              <a:rPr lang="en-GB" smtClean="0"/>
              <a:t>22/04/2013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E129E-16B7-480B-972E-C025DBFD1D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12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523BE-DE33-42B7-8351-506F429A72E0}" type="datetimeFigureOut">
              <a:rPr lang="en-GB" smtClean="0"/>
              <a:t>22/04/2013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E129E-16B7-480B-972E-C025DBFD1D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797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523BE-DE33-42B7-8351-506F429A72E0}" type="datetimeFigureOut">
              <a:rPr lang="en-GB" smtClean="0"/>
              <a:t>22/04/2013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E129E-16B7-480B-972E-C025DBFD1D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456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42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enpseudonymiser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3608" y="2634481"/>
            <a:ext cx="6840760" cy="1442591"/>
          </a:xfrm>
        </p:spPr>
        <p:txBody>
          <a:bodyPr/>
          <a:lstStyle/>
          <a:p>
            <a:r>
              <a:rPr lang="en-GB" sz="4400" dirty="0"/>
              <a:t>The Data Linkage Service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E129E-16B7-480B-972E-C025DBFD1D5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256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74848" y="341783"/>
            <a:ext cx="8229600" cy="1143001"/>
          </a:xfrm>
        </p:spPr>
        <p:txBody>
          <a:bodyPr>
            <a:normAutofit/>
          </a:bodyPr>
          <a:lstStyle/>
          <a:p>
            <a:r>
              <a:rPr lang="en-GB" sz="3000" b="1" dirty="0" smtClean="0">
                <a:cs typeface="Arial" pitchFamily="34" charset="0"/>
              </a:rPr>
              <a:t>The Data Linkage Service</a:t>
            </a: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395536" y="1484784"/>
            <a:ext cx="827844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spcBef>
                <a:spcPct val="20000"/>
              </a:spcBef>
              <a:buChar char="•"/>
            </a:pPr>
            <a:r>
              <a:rPr lang="en-GB" sz="2600" dirty="0" smtClean="0">
                <a:solidFill>
                  <a:schemeClr val="accent1"/>
                </a:solidFill>
                <a:latin typeface="+mn-lt"/>
                <a:ea typeface="+mn-ea"/>
              </a:rPr>
              <a:t>New service launched in September 2012</a:t>
            </a:r>
            <a:br>
              <a:rPr lang="en-GB" sz="2600" dirty="0" smtClean="0">
                <a:solidFill>
                  <a:schemeClr val="accent1"/>
                </a:solidFill>
                <a:latin typeface="+mn-lt"/>
                <a:ea typeface="+mn-ea"/>
              </a:rPr>
            </a:br>
            <a:endParaRPr lang="en-GB" sz="1000" dirty="0" smtClean="0">
              <a:solidFill>
                <a:schemeClr val="accent1"/>
              </a:solidFill>
              <a:latin typeface="+mn-lt"/>
              <a:ea typeface="+mn-ea"/>
            </a:endParaRPr>
          </a:p>
          <a:p>
            <a:pPr marL="342900" indent="-342900" eaLnBrk="1" hangingPunct="1">
              <a:spcBef>
                <a:spcPct val="20000"/>
              </a:spcBef>
              <a:buChar char="•"/>
            </a:pPr>
            <a:r>
              <a:rPr lang="en-GB" sz="2600" dirty="0" smtClean="0">
                <a:solidFill>
                  <a:schemeClr val="accent1"/>
                </a:solidFill>
                <a:latin typeface="+mn-lt"/>
                <a:ea typeface="+mn-ea"/>
              </a:rPr>
              <a:t>Brought together two established data linkage services with over 50 years’ experience</a:t>
            </a:r>
            <a:endParaRPr lang="en-GB" sz="2600" dirty="0">
              <a:solidFill>
                <a:schemeClr val="accent1"/>
              </a:solidFill>
              <a:latin typeface="+mn-lt"/>
              <a:ea typeface="+mn-ea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23850" y="620837"/>
            <a:ext cx="7200900" cy="647700"/>
          </a:xfrm>
          <a:prstGeom prst="rect">
            <a:avLst/>
          </a:prstGeom>
        </p:spPr>
        <p:txBody>
          <a:bodyPr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GB" sz="4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3" t="11378" r="51019" b="20666"/>
          <a:stretch/>
        </p:blipFill>
        <p:spPr bwMode="auto">
          <a:xfrm>
            <a:off x="3936082" y="3140968"/>
            <a:ext cx="4855518" cy="3206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3367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5436" y="260648"/>
            <a:ext cx="7200900" cy="647700"/>
          </a:xfrm>
        </p:spPr>
        <p:txBody>
          <a:bodyPr>
            <a:normAutofit/>
          </a:bodyPr>
          <a:lstStyle/>
          <a:p>
            <a:r>
              <a:rPr lang="en-GB" sz="3000" b="1" dirty="0" smtClean="0"/>
              <a:t>Available via the Data Linkage Service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23528" y="1330796"/>
            <a:ext cx="7200900" cy="4762500"/>
          </a:xfrm>
        </p:spPr>
        <p:txBody>
          <a:bodyPr>
            <a:normAutofit fontScale="92500"/>
          </a:bodyPr>
          <a:lstStyle/>
          <a:p>
            <a:pPr marL="0" indent="0">
              <a:buFontTx/>
              <a:buNone/>
              <a:defRPr/>
            </a:pPr>
            <a:r>
              <a:rPr lang="en-GB" sz="2600" b="1" dirty="0" smtClean="0"/>
              <a:t>Extracts of pseudonymised datasets that are:</a:t>
            </a:r>
          </a:p>
          <a:p>
            <a:pPr>
              <a:spcBef>
                <a:spcPts val="600"/>
              </a:spcBef>
              <a:defRPr/>
            </a:pPr>
            <a:r>
              <a:rPr lang="en-GB" sz="2600" dirty="0" smtClean="0"/>
              <a:t>Created by linking data held by the HSCIC</a:t>
            </a:r>
          </a:p>
          <a:p>
            <a:pPr>
              <a:spcBef>
                <a:spcPts val="600"/>
              </a:spcBef>
              <a:defRPr/>
            </a:pPr>
            <a:r>
              <a:rPr lang="en-GB" sz="2600" dirty="0" smtClean="0"/>
              <a:t>Created by linking data held by the HSCIC to customer data</a:t>
            </a:r>
          </a:p>
          <a:p>
            <a:pPr>
              <a:spcBef>
                <a:spcPct val="50000"/>
              </a:spcBef>
              <a:buNone/>
              <a:defRPr/>
            </a:pPr>
            <a:r>
              <a:rPr lang="en-GB" sz="2600" b="1" dirty="0" smtClean="0"/>
              <a:t>Extracts of linked data in identifiable form:</a:t>
            </a:r>
          </a:p>
          <a:p>
            <a:pPr>
              <a:spcBef>
                <a:spcPts val="600"/>
              </a:spcBef>
              <a:defRPr/>
            </a:pPr>
            <a:r>
              <a:rPr lang="en-GB" sz="2600" dirty="0" smtClean="0"/>
              <a:t>Where appropriate information governance is in place</a:t>
            </a:r>
          </a:p>
          <a:p>
            <a:pPr>
              <a:spcBef>
                <a:spcPct val="50000"/>
              </a:spcBef>
              <a:buNone/>
              <a:defRPr/>
            </a:pPr>
            <a:r>
              <a:rPr lang="en-GB" sz="2600" b="1" dirty="0" smtClean="0"/>
              <a:t>Cohort </a:t>
            </a:r>
            <a:r>
              <a:rPr lang="en-GB" sz="2600" b="1" dirty="0"/>
              <a:t>flagging for long term mortality and morbidity </a:t>
            </a:r>
            <a:r>
              <a:rPr lang="en-GB" sz="2600" b="1" dirty="0" smtClean="0"/>
              <a:t>follow-up</a:t>
            </a:r>
            <a:endParaRPr lang="en-GB" sz="2600" b="1" dirty="0"/>
          </a:p>
          <a:p>
            <a:pPr>
              <a:spcBef>
                <a:spcPct val="50000"/>
              </a:spcBef>
              <a:buNone/>
              <a:defRPr/>
            </a:pPr>
            <a:r>
              <a:rPr lang="en-GB" sz="2600" b="1" dirty="0"/>
              <a:t>NHS Number tracing and list cleaning</a:t>
            </a:r>
          </a:p>
          <a:p>
            <a:pPr marL="0" indent="0">
              <a:spcBef>
                <a:spcPct val="50000"/>
              </a:spcBef>
              <a:buFontTx/>
              <a:buNone/>
              <a:defRPr/>
            </a:pPr>
            <a:endParaRPr lang="en-GB" sz="2600" dirty="0" smtClean="0">
              <a:solidFill>
                <a:srgbClr val="00AA9F"/>
              </a:solidFill>
            </a:endParaRPr>
          </a:p>
          <a:p>
            <a:pPr>
              <a:spcBef>
                <a:spcPct val="50000"/>
              </a:spcBef>
              <a:defRPr/>
            </a:pPr>
            <a:endParaRPr lang="en-GB" sz="2600" dirty="0" smtClean="0"/>
          </a:p>
          <a:p>
            <a:pPr>
              <a:defRPr/>
            </a:pPr>
            <a:endParaRPr lang="en-GB" sz="2600" dirty="0"/>
          </a:p>
        </p:txBody>
      </p:sp>
      <p:pic>
        <p:nvPicPr>
          <p:cNvPr id="6" name="Picture 4" descr="Cohort Mgm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4796879"/>
            <a:ext cx="1295400" cy="12954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</p:pic>
      <p:pic>
        <p:nvPicPr>
          <p:cNvPr id="7" name="Picture 5" descr="Data_extrac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1556792"/>
            <a:ext cx="1295400" cy="12954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</p:pic>
      <p:pic>
        <p:nvPicPr>
          <p:cNvPr id="8" name="Picture 6" descr="Datalin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3141117"/>
            <a:ext cx="1295400" cy="12954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83367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5436" y="260648"/>
            <a:ext cx="7200900" cy="647700"/>
          </a:xfrm>
        </p:spPr>
        <p:txBody>
          <a:bodyPr>
            <a:normAutofit/>
          </a:bodyPr>
          <a:lstStyle/>
          <a:p>
            <a:r>
              <a:rPr lang="en-GB" sz="3000" b="1" dirty="0" smtClean="0"/>
              <a:t>The Data Linkage Programme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50825" y="1403350"/>
            <a:ext cx="8713663" cy="4762500"/>
          </a:xfrm>
        </p:spPr>
        <p:txBody>
          <a:bodyPr/>
          <a:lstStyle/>
          <a:p>
            <a:pPr eaLnBrk="1" hangingPunct="1"/>
            <a:r>
              <a:rPr lang="en-GB" sz="2600" dirty="0" smtClean="0"/>
              <a:t>Increasing number of linked datasets available on a regular basis from April 2013</a:t>
            </a:r>
            <a:br>
              <a:rPr lang="en-GB" sz="2600" dirty="0" smtClean="0"/>
            </a:br>
            <a:endParaRPr lang="en-GB" sz="1000" dirty="0" smtClean="0"/>
          </a:p>
          <a:p>
            <a:pPr eaLnBrk="1" hangingPunct="1"/>
            <a:r>
              <a:rPr lang="en-GB" sz="2600" dirty="0" smtClean="0"/>
              <a:t>Increasing scope for customers to link their own data to data held by the HSCIC</a:t>
            </a:r>
            <a:br>
              <a:rPr lang="en-GB" sz="2600" dirty="0" smtClean="0"/>
            </a:br>
            <a:endParaRPr lang="en-GB" sz="1050" dirty="0" smtClean="0"/>
          </a:p>
          <a:p>
            <a:pPr eaLnBrk="1" hangingPunct="1"/>
            <a:r>
              <a:rPr lang="en-GB" sz="2600" dirty="0" smtClean="0"/>
              <a:t>Building capacity and capability to support ‘bespoke’ linkage requests </a:t>
            </a:r>
            <a:br>
              <a:rPr lang="en-GB" sz="2600" dirty="0" smtClean="0"/>
            </a:br>
            <a:endParaRPr lang="en-GB" sz="1000" dirty="0" smtClean="0"/>
          </a:p>
          <a:p>
            <a:pPr eaLnBrk="1" hangingPunct="1"/>
            <a:r>
              <a:rPr lang="en-GB" sz="2600" dirty="0" smtClean="0"/>
              <a:t>Improving the application process</a:t>
            </a:r>
            <a:br>
              <a:rPr lang="en-GB" sz="2600" dirty="0" smtClean="0"/>
            </a:br>
            <a:endParaRPr lang="en-GB" sz="1000" dirty="0" smtClean="0"/>
          </a:p>
          <a:p>
            <a:pPr eaLnBrk="1" hangingPunct="1"/>
            <a:r>
              <a:rPr lang="en-GB" sz="2600" dirty="0" smtClean="0"/>
              <a:t>Engaging with and responding to requirements of customers</a:t>
            </a:r>
          </a:p>
        </p:txBody>
      </p:sp>
    </p:spTree>
    <p:extLst>
      <p:ext uri="{BB962C8B-B14F-4D97-AF65-F5344CB8AC3E}">
        <p14:creationId xmlns:p14="http://schemas.microsoft.com/office/powerpoint/2010/main" val="2483367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50825" y="1412776"/>
            <a:ext cx="8713663" cy="47625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z="2600" dirty="0" smtClean="0"/>
              <a:t>Moving the Data Linkage Service onto the strategic IT platform</a:t>
            </a:r>
            <a:br>
              <a:rPr lang="en-GB" sz="2600" dirty="0" smtClean="0"/>
            </a:br>
            <a:endParaRPr lang="en-GB" sz="1000" dirty="0" smtClean="0"/>
          </a:p>
          <a:p>
            <a:pPr eaLnBrk="1" hangingPunct="1"/>
            <a:r>
              <a:rPr lang="en-GB" sz="2600" dirty="0" smtClean="0"/>
              <a:t>Linking by ‘default’ and providing data to customers according to their purpose</a:t>
            </a:r>
            <a:br>
              <a:rPr lang="en-GB" sz="2600" dirty="0" smtClean="0"/>
            </a:br>
            <a:endParaRPr lang="en-GB" sz="1000" dirty="0" smtClean="0"/>
          </a:p>
          <a:p>
            <a:pPr eaLnBrk="1" hangingPunct="1"/>
            <a:r>
              <a:rPr lang="en-GB" sz="2600" dirty="0" smtClean="0"/>
              <a:t>Continuing to improve customer experience </a:t>
            </a:r>
            <a:br>
              <a:rPr lang="en-GB" sz="2600" dirty="0" smtClean="0"/>
            </a:br>
            <a:endParaRPr lang="en-GB" sz="1000" dirty="0" smtClean="0"/>
          </a:p>
          <a:p>
            <a:pPr eaLnBrk="1" hangingPunct="1"/>
            <a:r>
              <a:rPr lang="en-GB" sz="2600" dirty="0" smtClean="0"/>
              <a:t>Ensuring the service has funding to continue in the long term</a:t>
            </a:r>
            <a:br>
              <a:rPr lang="en-GB" sz="2600" dirty="0" smtClean="0"/>
            </a:br>
            <a:endParaRPr lang="en-GB" sz="1000" dirty="0" smtClean="0"/>
          </a:p>
          <a:p>
            <a:pPr eaLnBrk="1" hangingPunct="1"/>
            <a:r>
              <a:rPr lang="en-GB" sz="2600" dirty="0" smtClean="0"/>
              <a:t>Due to complete in 2014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95436" y="260648"/>
            <a:ext cx="7200900" cy="6477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5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000" b="1" smtClean="0"/>
              <a:t>The Data Linkage Programme</a:t>
            </a:r>
            <a:endParaRPr lang="en-GB" sz="3000" b="1" dirty="0" smtClean="0"/>
          </a:p>
        </p:txBody>
      </p:sp>
    </p:spTree>
    <p:extLst>
      <p:ext uri="{BB962C8B-B14F-4D97-AF65-F5344CB8AC3E}">
        <p14:creationId xmlns:p14="http://schemas.microsoft.com/office/powerpoint/2010/main" val="2483367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In the </a:t>
            </a:r>
            <a:r>
              <a:rPr lang="en-GB" sz="4000" dirty="0" smtClean="0"/>
              <a:t>pipeline…</a:t>
            </a:r>
            <a:endParaRPr lang="en-GB" sz="4000" dirty="0" smtClean="0"/>
          </a:p>
        </p:txBody>
      </p:sp>
      <p:sp>
        <p:nvSpPr>
          <p:cNvPr id="28675" name="Rectangle 10"/>
          <p:cNvSpPr>
            <a:spLocks noChangeArrowheads="1"/>
          </p:cNvSpPr>
          <p:nvPr/>
        </p:nvSpPr>
        <p:spPr bwMode="auto">
          <a:xfrm>
            <a:off x="363538" y="3305175"/>
            <a:ext cx="8334375" cy="14446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cxnSp>
        <p:nvCxnSpPr>
          <p:cNvPr id="73732" name="Straight Arrow Connector 11"/>
          <p:cNvCxnSpPr>
            <a:cxnSpLocks noChangeShapeType="1"/>
          </p:cNvCxnSpPr>
          <p:nvPr/>
        </p:nvCxnSpPr>
        <p:spPr bwMode="auto">
          <a:xfrm>
            <a:off x="652463" y="2564904"/>
            <a:ext cx="0" cy="74295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677" name="TextBox 16"/>
          <p:cNvSpPr txBox="1">
            <a:spLocks noChangeArrowheads="1"/>
          </p:cNvSpPr>
          <p:nvPr/>
        </p:nvSpPr>
        <p:spPr bwMode="auto">
          <a:xfrm>
            <a:off x="0" y="3430588"/>
            <a:ext cx="11207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b="1" smtClean="0">
                <a:solidFill>
                  <a:srgbClr val="000000"/>
                </a:solidFill>
              </a:rPr>
              <a:t>APR 2013</a:t>
            </a:r>
          </a:p>
        </p:txBody>
      </p:sp>
      <p:sp>
        <p:nvSpPr>
          <p:cNvPr id="28678" name="TextBox 17"/>
          <p:cNvSpPr txBox="1">
            <a:spLocks noChangeArrowheads="1"/>
          </p:cNvSpPr>
          <p:nvPr/>
        </p:nvSpPr>
        <p:spPr bwMode="auto">
          <a:xfrm>
            <a:off x="8023225" y="3459163"/>
            <a:ext cx="11207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b="1" smtClean="0">
                <a:solidFill>
                  <a:srgbClr val="000000"/>
                </a:solidFill>
              </a:rPr>
              <a:t>DEC 2015 </a:t>
            </a:r>
          </a:p>
        </p:txBody>
      </p:sp>
      <p:sp>
        <p:nvSpPr>
          <p:cNvPr id="28679" name="Rounded Rectangle 20"/>
          <p:cNvSpPr>
            <a:spLocks noChangeArrowheads="1"/>
          </p:cNvSpPr>
          <p:nvPr/>
        </p:nvSpPr>
        <p:spPr bwMode="auto">
          <a:xfrm>
            <a:off x="530225" y="1557338"/>
            <a:ext cx="1651000" cy="1038225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b="1">
                <a:solidFill>
                  <a:srgbClr val="000000"/>
                </a:solidFill>
              </a:rPr>
              <a:t>April 2013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>
                <a:solidFill>
                  <a:srgbClr val="000000"/>
                </a:solidFill>
              </a:rPr>
              <a:t>MHMDS to HES</a:t>
            </a:r>
          </a:p>
        </p:txBody>
      </p:sp>
      <p:cxnSp>
        <p:nvCxnSpPr>
          <p:cNvPr id="73737" name="Straight Arrow Connector 25"/>
          <p:cNvCxnSpPr>
            <a:cxnSpLocks noChangeShapeType="1"/>
          </p:cNvCxnSpPr>
          <p:nvPr/>
        </p:nvCxnSpPr>
        <p:spPr bwMode="auto">
          <a:xfrm flipV="1">
            <a:off x="1907704" y="3436938"/>
            <a:ext cx="0" cy="85615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Straight Arrow Connector 30"/>
          <p:cNvCxnSpPr>
            <a:cxnSpLocks noChangeShapeType="1"/>
          </p:cNvCxnSpPr>
          <p:nvPr/>
        </p:nvCxnSpPr>
        <p:spPr bwMode="auto">
          <a:xfrm flipV="1">
            <a:off x="4427538" y="3429001"/>
            <a:ext cx="0" cy="86409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Rounded Rectangle 31"/>
          <p:cNvSpPr>
            <a:spLocks noChangeArrowheads="1"/>
          </p:cNvSpPr>
          <p:nvPr/>
        </p:nvSpPr>
        <p:spPr bwMode="auto">
          <a:xfrm>
            <a:off x="2700338" y="1517650"/>
            <a:ext cx="1651000" cy="1038225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b="1">
                <a:solidFill>
                  <a:srgbClr val="000000"/>
                </a:solidFill>
              </a:rPr>
              <a:t>Aug 2013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>
                <a:solidFill>
                  <a:srgbClr val="000000"/>
                </a:solidFill>
              </a:rPr>
              <a:t>DIDs to HES</a:t>
            </a:r>
          </a:p>
        </p:txBody>
      </p:sp>
      <p:cxnSp>
        <p:nvCxnSpPr>
          <p:cNvPr id="33" name="Straight Arrow Connector 32"/>
          <p:cNvCxnSpPr>
            <a:cxnSpLocks noChangeShapeType="1"/>
          </p:cNvCxnSpPr>
          <p:nvPr/>
        </p:nvCxnSpPr>
        <p:spPr bwMode="auto">
          <a:xfrm>
            <a:off x="3492500" y="2563813"/>
            <a:ext cx="0" cy="74136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Rounded Rectangle 35"/>
          <p:cNvSpPr>
            <a:spLocks noChangeArrowheads="1"/>
          </p:cNvSpPr>
          <p:nvPr/>
        </p:nvSpPr>
        <p:spPr bwMode="auto">
          <a:xfrm>
            <a:off x="7054850" y="4146550"/>
            <a:ext cx="1651000" cy="1039813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b="1">
                <a:solidFill>
                  <a:srgbClr val="000000"/>
                </a:solidFill>
              </a:rPr>
              <a:t>FY14/15 Q2 </a:t>
            </a:r>
            <a:r>
              <a:rPr lang="en-GB">
                <a:solidFill>
                  <a:srgbClr val="000000"/>
                </a:solidFill>
              </a:rPr>
              <a:t>Maternity to HES </a:t>
            </a:r>
            <a:endParaRPr lang="en-GB" b="1">
              <a:solidFill>
                <a:srgbClr val="000000"/>
              </a:solidFill>
            </a:endParaRPr>
          </a:p>
        </p:txBody>
      </p:sp>
      <p:cxnSp>
        <p:nvCxnSpPr>
          <p:cNvPr id="37" name="Straight Arrow Connector 36"/>
          <p:cNvCxnSpPr>
            <a:cxnSpLocks noChangeShapeType="1"/>
          </p:cNvCxnSpPr>
          <p:nvPr/>
        </p:nvCxnSpPr>
        <p:spPr bwMode="auto">
          <a:xfrm flipV="1">
            <a:off x="7451725" y="3429002"/>
            <a:ext cx="0" cy="72389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Straight Arrow Connector 37"/>
          <p:cNvCxnSpPr>
            <a:cxnSpLocks noChangeShapeType="1"/>
          </p:cNvCxnSpPr>
          <p:nvPr/>
        </p:nvCxnSpPr>
        <p:spPr bwMode="auto">
          <a:xfrm>
            <a:off x="8172450" y="2564904"/>
            <a:ext cx="0" cy="74295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Straight Arrow Connector 38"/>
          <p:cNvCxnSpPr>
            <a:cxnSpLocks noChangeShapeType="1"/>
          </p:cNvCxnSpPr>
          <p:nvPr/>
        </p:nvCxnSpPr>
        <p:spPr bwMode="auto">
          <a:xfrm>
            <a:off x="5364163" y="2563813"/>
            <a:ext cx="0" cy="74136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692" name="TextBox 39"/>
          <p:cNvSpPr txBox="1">
            <a:spLocks noChangeArrowheads="1"/>
          </p:cNvSpPr>
          <p:nvPr/>
        </p:nvSpPr>
        <p:spPr bwMode="auto">
          <a:xfrm>
            <a:off x="539750" y="5445125"/>
            <a:ext cx="813593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400" b="1" i="1" smtClean="0">
                <a:solidFill>
                  <a:srgbClr val="000000"/>
                </a:solidFill>
              </a:rPr>
              <a:t>Linkage will be completed on a regular basis using the national datasets and creating standard products</a:t>
            </a:r>
          </a:p>
        </p:txBody>
      </p:sp>
      <p:cxnSp>
        <p:nvCxnSpPr>
          <p:cNvPr id="23" name="Straight Arrow Connector 22"/>
          <p:cNvCxnSpPr>
            <a:cxnSpLocks noChangeShapeType="1"/>
          </p:cNvCxnSpPr>
          <p:nvPr/>
        </p:nvCxnSpPr>
        <p:spPr bwMode="auto">
          <a:xfrm flipV="1">
            <a:off x="5364163" y="3429001"/>
            <a:ext cx="7937" cy="86409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Rounded Rectangle 21"/>
          <p:cNvSpPr>
            <a:spLocks noChangeArrowheads="1"/>
          </p:cNvSpPr>
          <p:nvPr/>
        </p:nvSpPr>
        <p:spPr bwMode="auto">
          <a:xfrm>
            <a:off x="4859338" y="4152900"/>
            <a:ext cx="1651000" cy="1039813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b="1">
                <a:solidFill>
                  <a:srgbClr val="000000"/>
                </a:solidFill>
              </a:rPr>
              <a:t>FY14/15 Q1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>
                <a:solidFill>
                  <a:srgbClr val="000000"/>
                </a:solidFill>
              </a:rPr>
              <a:t>CAMHS to HES</a:t>
            </a:r>
          </a:p>
        </p:txBody>
      </p:sp>
      <p:sp>
        <p:nvSpPr>
          <p:cNvPr id="35" name="Rounded Rectangle 34"/>
          <p:cNvSpPr>
            <a:spLocks noChangeArrowheads="1"/>
          </p:cNvSpPr>
          <p:nvPr/>
        </p:nvSpPr>
        <p:spPr bwMode="auto">
          <a:xfrm>
            <a:off x="7024688" y="1557338"/>
            <a:ext cx="1651000" cy="1038225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b="1">
                <a:solidFill>
                  <a:srgbClr val="000000"/>
                </a:solidFill>
              </a:rPr>
              <a:t>FY14/15 Q3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>
                <a:solidFill>
                  <a:srgbClr val="000000"/>
                </a:solidFill>
              </a:rPr>
              <a:t>Child Health  to HES</a:t>
            </a:r>
          </a:p>
        </p:txBody>
      </p:sp>
      <p:sp>
        <p:nvSpPr>
          <p:cNvPr id="34" name="Rounded Rectangle 33"/>
          <p:cNvSpPr>
            <a:spLocks noChangeArrowheads="1"/>
          </p:cNvSpPr>
          <p:nvPr/>
        </p:nvSpPr>
        <p:spPr bwMode="auto">
          <a:xfrm>
            <a:off x="4937125" y="1557338"/>
            <a:ext cx="1651000" cy="1038225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</a:rPr>
              <a:t>FY14/15 Q1 </a:t>
            </a:r>
            <a:r>
              <a:rPr lang="en-GB" dirty="0">
                <a:solidFill>
                  <a:srgbClr val="000000"/>
                </a:solidFill>
              </a:rPr>
              <a:t>CAMHS to MHMDS</a:t>
            </a:r>
            <a:endParaRPr lang="en-GB" b="1" dirty="0">
              <a:solidFill>
                <a:srgbClr val="000000"/>
              </a:solidFill>
            </a:endParaRPr>
          </a:p>
        </p:txBody>
      </p:sp>
      <p:sp>
        <p:nvSpPr>
          <p:cNvPr id="28680" name="Rounded Rectangle 24"/>
          <p:cNvSpPr>
            <a:spLocks noChangeArrowheads="1"/>
          </p:cNvSpPr>
          <p:nvPr/>
        </p:nvSpPr>
        <p:spPr bwMode="auto">
          <a:xfrm>
            <a:off x="539750" y="4149725"/>
            <a:ext cx="1651000" cy="1038225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b="1" dirty="0" smtClean="0">
                <a:solidFill>
                  <a:srgbClr val="000000"/>
                </a:solidFill>
              </a:rPr>
              <a:t>July </a:t>
            </a:r>
            <a:r>
              <a:rPr lang="en-GB" b="1" dirty="0">
                <a:solidFill>
                  <a:srgbClr val="000000"/>
                </a:solidFill>
              </a:rPr>
              <a:t>2013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>
                <a:solidFill>
                  <a:srgbClr val="000000"/>
                </a:solidFill>
              </a:rPr>
              <a:t>A&amp;E to APC</a:t>
            </a:r>
          </a:p>
        </p:txBody>
      </p:sp>
      <p:sp>
        <p:nvSpPr>
          <p:cNvPr id="30" name="Rounded Rectangle 29"/>
          <p:cNvSpPr>
            <a:spLocks noChangeArrowheads="1"/>
          </p:cNvSpPr>
          <p:nvPr/>
        </p:nvSpPr>
        <p:spPr bwMode="auto">
          <a:xfrm>
            <a:off x="2562225" y="4152900"/>
            <a:ext cx="2087563" cy="1039813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b="1">
                <a:solidFill>
                  <a:srgbClr val="000000"/>
                </a:solidFill>
              </a:rPr>
              <a:t>Autumn 2013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>
                <a:solidFill>
                  <a:srgbClr val="000000"/>
                </a:solidFill>
              </a:rPr>
              <a:t>Primary Care to HES</a:t>
            </a:r>
          </a:p>
        </p:txBody>
      </p:sp>
    </p:spTree>
    <p:extLst>
      <p:ext uri="{BB962C8B-B14F-4D97-AF65-F5344CB8AC3E}">
        <p14:creationId xmlns:p14="http://schemas.microsoft.com/office/powerpoint/2010/main" val="1422288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6" grpId="0" animBg="1"/>
      <p:bldP spid="22" grpId="0" animBg="1"/>
      <p:bldP spid="35" grpId="0" animBg="1"/>
      <p:bldP spid="34" grpId="0" animBg="1"/>
      <p:bldP spid="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395436" y="260648"/>
            <a:ext cx="7200900" cy="6477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5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000" b="1" dirty="0" smtClean="0"/>
              <a:t>Typical linkage process</a:t>
            </a:r>
            <a:endParaRPr lang="en-GB" sz="3000" b="1" dirty="0" smtClean="0"/>
          </a:p>
        </p:txBody>
      </p:sp>
      <p:grpSp>
        <p:nvGrpSpPr>
          <p:cNvPr id="5" name="Group 4"/>
          <p:cNvGrpSpPr/>
          <p:nvPr/>
        </p:nvGrpSpPr>
        <p:grpSpPr>
          <a:xfrm>
            <a:off x="673804" y="1340768"/>
            <a:ext cx="7705544" cy="5136753"/>
            <a:chOff x="0" y="0"/>
            <a:chExt cx="8893175" cy="6165850"/>
          </a:xfrm>
        </p:grpSpPr>
        <p:sp>
          <p:nvSpPr>
            <p:cNvPr id="9" name="Rectangle 2"/>
            <p:cNvSpPr>
              <a:spLocks noChangeArrowheads="1"/>
            </p:cNvSpPr>
            <p:nvPr/>
          </p:nvSpPr>
          <p:spPr bwMode="auto">
            <a:xfrm>
              <a:off x="250825" y="2852738"/>
              <a:ext cx="8642350" cy="331311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" name="Rectangle 3"/>
            <p:cNvSpPr>
              <a:spLocks noChangeArrowheads="1"/>
            </p:cNvSpPr>
            <p:nvPr/>
          </p:nvSpPr>
          <p:spPr bwMode="auto">
            <a:xfrm>
              <a:off x="3348038" y="4365625"/>
              <a:ext cx="3311525" cy="172720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" name="Text Box 4"/>
            <p:cNvSpPr txBox="1">
              <a:spLocks noChangeArrowheads="1"/>
            </p:cNvSpPr>
            <p:nvPr/>
          </p:nvSpPr>
          <p:spPr bwMode="auto">
            <a:xfrm>
              <a:off x="1908175" y="2997200"/>
              <a:ext cx="5688013" cy="4667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/>
                <a:t>SFTP</a:t>
              </a:r>
            </a:p>
          </p:txBody>
        </p:sp>
        <p:sp>
          <p:nvSpPr>
            <p:cNvPr id="12" name="AutoShape 5"/>
            <p:cNvSpPr>
              <a:spLocks noChangeArrowheads="1"/>
            </p:cNvSpPr>
            <p:nvPr/>
          </p:nvSpPr>
          <p:spPr bwMode="auto">
            <a:xfrm>
              <a:off x="2411413" y="549275"/>
              <a:ext cx="935037" cy="1008063"/>
            </a:xfrm>
            <a:prstGeom prst="can">
              <a:avLst>
                <a:gd name="adj" fmla="val 26952"/>
              </a:avLst>
            </a:prstGeom>
            <a:solidFill>
              <a:schemeClr val="accent5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sz="1600" dirty="0"/>
                <a:t>3</a:t>
              </a:r>
              <a:r>
                <a:rPr lang="en-GB" sz="1600" baseline="30000" dirty="0"/>
                <a:t>rd</a:t>
              </a:r>
              <a:r>
                <a:rPr lang="en-GB" sz="1600" dirty="0"/>
                <a:t> party</a:t>
              </a:r>
            </a:p>
            <a:p>
              <a:pPr algn="ctr"/>
              <a:r>
                <a:rPr lang="en-GB" sz="1600" dirty="0"/>
                <a:t>data</a:t>
              </a:r>
            </a:p>
          </p:txBody>
        </p:sp>
        <p:grpSp>
          <p:nvGrpSpPr>
            <p:cNvPr id="13" name="Group 6"/>
            <p:cNvGrpSpPr>
              <a:grpSpLocks/>
            </p:cNvGrpSpPr>
            <p:nvPr/>
          </p:nvGrpSpPr>
          <p:grpSpPr bwMode="auto">
            <a:xfrm>
              <a:off x="1258888" y="4365625"/>
              <a:ext cx="936625" cy="863600"/>
              <a:chOff x="612" y="3158"/>
              <a:chExt cx="590" cy="544"/>
            </a:xfrm>
          </p:grpSpPr>
          <p:sp>
            <p:nvSpPr>
              <p:cNvPr id="37" name="AutoShape 7"/>
              <p:cNvSpPr>
                <a:spLocks noChangeArrowheads="1"/>
              </p:cNvSpPr>
              <p:nvPr/>
            </p:nvSpPr>
            <p:spPr bwMode="auto">
              <a:xfrm>
                <a:off x="612" y="3158"/>
                <a:ext cx="363" cy="453"/>
              </a:xfrm>
              <a:prstGeom prst="can">
                <a:avLst>
                  <a:gd name="adj" fmla="val 31198"/>
                </a:avLst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38" name="AutoShape 8"/>
              <p:cNvSpPr>
                <a:spLocks noChangeArrowheads="1"/>
              </p:cNvSpPr>
              <p:nvPr/>
            </p:nvSpPr>
            <p:spPr bwMode="auto">
              <a:xfrm>
                <a:off x="703" y="3203"/>
                <a:ext cx="363" cy="453"/>
              </a:xfrm>
              <a:prstGeom prst="can">
                <a:avLst>
                  <a:gd name="adj" fmla="val 31198"/>
                </a:avLst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39" name="AutoShape 9"/>
              <p:cNvSpPr>
                <a:spLocks noChangeArrowheads="1"/>
              </p:cNvSpPr>
              <p:nvPr/>
            </p:nvSpPr>
            <p:spPr bwMode="auto">
              <a:xfrm>
                <a:off x="839" y="3249"/>
                <a:ext cx="363" cy="453"/>
              </a:xfrm>
              <a:prstGeom prst="can">
                <a:avLst>
                  <a:gd name="adj" fmla="val 31198"/>
                </a:avLst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sz="1400" dirty="0"/>
                  <a:t>HSCIC</a:t>
                </a:r>
              </a:p>
              <a:p>
                <a:pPr algn="ctr"/>
                <a:r>
                  <a:rPr lang="en-GB" sz="1400" dirty="0"/>
                  <a:t>data</a:t>
                </a:r>
              </a:p>
            </p:txBody>
          </p:sp>
        </p:grpSp>
        <p:sp>
          <p:nvSpPr>
            <p:cNvPr id="14" name="AutoShape 10"/>
            <p:cNvSpPr>
              <a:spLocks noChangeArrowheads="1"/>
            </p:cNvSpPr>
            <p:nvPr/>
          </p:nvSpPr>
          <p:spPr bwMode="auto">
            <a:xfrm rot="4067135">
              <a:off x="2747963" y="2062163"/>
              <a:ext cx="1482725" cy="339725"/>
            </a:xfrm>
            <a:prstGeom prst="rightArrow">
              <a:avLst>
                <a:gd name="adj1" fmla="val 50000"/>
                <a:gd name="adj2" fmla="val 109112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" name="Text Box 11"/>
            <p:cNvSpPr txBox="1">
              <a:spLocks noChangeArrowheads="1"/>
            </p:cNvSpPr>
            <p:nvPr/>
          </p:nvSpPr>
          <p:spPr bwMode="auto">
            <a:xfrm>
              <a:off x="1835150" y="1989138"/>
              <a:ext cx="1504950" cy="581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sz="1600" dirty="0"/>
                <a:t>PID + dummy </a:t>
              </a:r>
            </a:p>
            <a:p>
              <a:r>
                <a:rPr lang="en-GB" sz="1600" dirty="0" err="1"/>
                <a:t>record_ID</a:t>
              </a:r>
              <a:r>
                <a:rPr lang="en-GB" sz="1600" dirty="0"/>
                <a:t> only</a:t>
              </a:r>
            </a:p>
          </p:txBody>
        </p:sp>
        <p:sp>
          <p:nvSpPr>
            <p:cNvPr id="16" name="Text Box 12"/>
            <p:cNvSpPr txBox="1">
              <a:spLocks noChangeArrowheads="1"/>
            </p:cNvSpPr>
            <p:nvPr/>
          </p:nvSpPr>
          <p:spPr bwMode="auto">
            <a:xfrm>
              <a:off x="250825" y="2852738"/>
              <a:ext cx="976313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sz="2000"/>
                <a:t>HSCIC</a:t>
              </a:r>
            </a:p>
          </p:txBody>
        </p:sp>
        <p:sp>
          <p:nvSpPr>
            <p:cNvPr id="17" name="Text Box 13"/>
            <p:cNvSpPr txBox="1">
              <a:spLocks noChangeArrowheads="1"/>
            </p:cNvSpPr>
            <p:nvPr/>
          </p:nvSpPr>
          <p:spPr bwMode="auto">
            <a:xfrm>
              <a:off x="3419475" y="4365625"/>
              <a:ext cx="2915444" cy="3694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400" dirty="0"/>
                <a:t>Data Linkage Service</a:t>
              </a:r>
            </a:p>
          </p:txBody>
        </p:sp>
        <p:sp>
          <p:nvSpPr>
            <p:cNvPr id="18" name="AutoShape 14"/>
            <p:cNvSpPr>
              <a:spLocks noChangeArrowheads="1"/>
            </p:cNvSpPr>
            <p:nvPr/>
          </p:nvSpPr>
          <p:spPr bwMode="auto">
            <a:xfrm>
              <a:off x="2268538" y="4797425"/>
              <a:ext cx="1223962" cy="215900"/>
            </a:xfrm>
            <a:prstGeom prst="rightArrow">
              <a:avLst>
                <a:gd name="adj1" fmla="val 50000"/>
                <a:gd name="adj2" fmla="val 141728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9" name="Text Box 16"/>
            <p:cNvSpPr txBox="1">
              <a:spLocks noChangeArrowheads="1"/>
            </p:cNvSpPr>
            <p:nvPr/>
          </p:nvSpPr>
          <p:spPr bwMode="auto">
            <a:xfrm>
              <a:off x="2255141" y="4508500"/>
              <a:ext cx="950912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sz="1600" dirty="0"/>
                <a:t>PID only</a:t>
              </a:r>
            </a:p>
          </p:txBody>
        </p:sp>
        <p:sp>
          <p:nvSpPr>
            <p:cNvPr id="20" name="Text Box 17"/>
            <p:cNvSpPr txBox="1">
              <a:spLocks noChangeArrowheads="1"/>
            </p:cNvSpPr>
            <p:nvPr/>
          </p:nvSpPr>
          <p:spPr bwMode="auto">
            <a:xfrm>
              <a:off x="3492500" y="4652963"/>
              <a:ext cx="3095626" cy="62804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GB" sz="1400" dirty="0"/>
                <a:t>Link PID together to create table of </a:t>
              </a:r>
              <a:r>
                <a:rPr lang="en-GB" sz="1200" dirty="0"/>
                <a:t>linked</a:t>
              </a:r>
              <a:r>
                <a:rPr lang="en-GB" sz="1400" dirty="0"/>
                <a:t> IDs + dummy ID</a:t>
              </a:r>
            </a:p>
          </p:txBody>
        </p:sp>
        <p:sp>
          <p:nvSpPr>
            <p:cNvPr id="21" name="Text Box 18"/>
            <p:cNvSpPr txBox="1">
              <a:spLocks noChangeArrowheads="1"/>
            </p:cNvSpPr>
            <p:nvPr/>
          </p:nvSpPr>
          <p:spPr bwMode="auto">
            <a:xfrm>
              <a:off x="3492500" y="5373688"/>
              <a:ext cx="3095626" cy="62804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GB" sz="1400" dirty="0"/>
                <a:t>Extract clinical data for linked IDs only</a:t>
              </a:r>
            </a:p>
          </p:txBody>
        </p:sp>
        <p:sp>
          <p:nvSpPr>
            <p:cNvPr id="22" name="AutoShape 19"/>
            <p:cNvSpPr>
              <a:spLocks noChangeArrowheads="1"/>
            </p:cNvSpPr>
            <p:nvPr/>
          </p:nvSpPr>
          <p:spPr bwMode="auto">
            <a:xfrm rot="1557752">
              <a:off x="2195513" y="5373688"/>
              <a:ext cx="1360487" cy="241300"/>
            </a:xfrm>
            <a:prstGeom prst="leftRightArrow">
              <a:avLst>
                <a:gd name="adj1" fmla="val 50000"/>
                <a:gd name="adj2" fmla="val 112763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3" name="Rectangle 20"/>
            <p:cNvSpPr>
              <a:spLocks noChangeArrowheads="1"/>
            </p:cNvSpPr>
            <p:nvPr/>
          </p:nvSpPr>
          <p:spPr bwMode="auto">
            <a:xfrm>
              <a:off x="4859338" y="404813"/>
              <a:ext cx="2951162" cy="12969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" name="Text Box 21"/>
            <p:cNvSpPr txBox="1">
              <a:spLocks noChangeArrowheads="1"/>
            </p:cNvSpPr>
            <p:nvPr/>
          </p:nvSpPr>
          <p:spPr bwMode="auto">
            <a:xfrm>
              <a:off x="4859337" y="404813"/>
              <a:ext cx="1800224" cy="4802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GB" sz="2000"/>
                <a:t>Customer</a:t>
              </a:r>
            </a:p>
          </p:txBody>
        </p:sp>
        <p:sp>
          <p:nvSpPr>
            <p:cNvPr id="25" name="AutoShape 22"/>
            <p:cNvSpPr>
              <a:spLocks noChangeArrowheads="1"/>
            </p:cNvSpPr>
            <p:nvPr/>
          </p:nvSpPr>
          <p:spPr bwMode="auto">
            <a:xfrm>
              <a:off x="6659563" y="5445125"/>
              <a:ext cx="719137" cy="358775"/>
            </a:xfrm>
            <a:prstGeom prst="rightArrow">
              <a:avLst>
                <a:gd name="adj1" fmla="val 50000"/>
                <a:gd name="adj2" fmla="val 50111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" name="AutoShape 23"/>
            <p:cNvSpPr>
              <a:spLocks noChangeArrowheads="1"/>
            </p:cNvSpPr>
            <p:nvPr/>
          </p:nvSpPr>
          <p:spPr bwMode="auto">
            <a:xfrm>
              <a:off x="7451725" y="5013325"/>
              <a:ext cx="935038" cy="1008063"/>
            </a:xfrm>
            <a:prstGeom prst="can">
              <a:avLst>
                <a:gd name="adj" fmla="val 26952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sz="1600"/>
                <a:t>Linked</a:t>
              </a:r>
            </a:p>
            <a:p>
              <a:pPr algn="ctr"/>
              <a:r>
                <a:rPr lang="en-GB" sz="1600"/>
                <a:t>data</a:t>
              </a:r>
            </a:p>
          </p:txBody>
        </p:sp>
        <p:sp>
          <p:nvSpPr>
            <p:cNvPr id="27" name="AutoShape 24"/>
            <p:cNvSpPr>
              <a:spLocks noChangeArrowheads="1"/>
            </p:cNvSpPr>
            <p:nvPr/>
          </p:nvSpPr>
          <p:spPr bwMode="auto">
            <a:xfrm rot="-932988">
              <a:off x="7380288" y="3500438"/>
              <a:ext cx="215900" cy="1512887"/>
            </a:xfrm>
            <a:prstGeom prst="upArrow">
              <a:avLst>
                <a:gd name="adj1" fmla="val 50000"/>
                <a:gd name="adj2" fmla="val 175184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GB"/>
            </a:p>
          </p:txBody>
        </p:sp>
        <p:sp>
          <p:nvSpPr>
            <p:cNvPr id="28" name="AutoShape 25"/>
            <p:cNvSpPr>
              <a:spLocks noChangeArrowheads="1"/>
            </p:cNvSpPr>
            <p:nvPr/>
          </p:nvSpPr>
          <p:spPr bwMode="auto">
            <a:xfrm rot="-1374052">
              <a:off x="5508625" y="1628775"/>
              <a:ext cx="215900" cy="1439863"/>
            </a:xfrm>
            <a:prstGeom prst="upArrow">
              <a:avLst>
                <a:gd name="adj1" fmla="val 50000"/>
                <a:gd name="adj2" fmla="val 166728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GB"/>
            </a:p>
          </p:txBody>
        </p:sp>
        <p:sp>
          <p:nvSpPr>
            <p:cNvPr id="29" name="Text Box 26"/>
            <p:cNvSpPr txBox="1">
              <a:spLocks noChangeArrowheads="1"/>
            </p:cNvSpPr>
            <p:nvPr/>
          </p:nvSpPr>
          <p:spPr bwMode="auto">
            <a:xfrm>
              <a:off x="4932363" y="765175"/>
              <a:ext cx="1728787" cy="88664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GB" sz="1400" dirty="0"/>
                <a:t>Customer links clinical data in using dummy ID</a:t>
              </a:r>
            </a:p>
          </p:txBody>
        </p:sp>
        <p:sp>
          <p:nvSpPr>
            <p:cNvPr id="30" name="AutoShape 27"/>
            <p:cNvSpPr>
              <a:spLocks noChangeArrowheads="1"/>
            </p:cNvSpPr>
            <p:nvPr/>
          </p:nvSpPr>
          <p:spPr bwMode="auto">
            <a:xfrm>
              <a:off x="6804025" y="620713"/>
              <a:ext cx="935038" cy="1008062"/>
            </a:xfrm>
            <a:prstGeom prst="can">
              <a:avLst>
                <a:gd name="adj" fmla="val 26952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sz="1200" dirty="0"/>
                <a:t>Final </a:t>
              </a:r>
            </a:p>
            <a:p>
              <a:pPr algn="ctr"/>
              <a:r>
                <a:rPr lang="en-GB" sz="1200" dirty="0"/>
                <a:t>linked</a:t>
              </a:r>
            </a:p>
            <a:p>
              <a:pPr algn="ctr"/>
              <a:r>
                <a:rPr lang="en-GB" sz="1200" dirty="0"/>
                <a:t>data</a:t>
              </a:r>
            </a:p>
          </p:txBody>
        </p:sp>
        <p:sp>
          <p:nvSpPr>
            <p:cNvPr id="31" name="Rectangle 28"/>
            <p:cNvSpPr>
              <a:spLocks noChangeArrowheads="1"/>
            </p:cNvSpPr>
            <p:nvPr/>
          </p:nvSpPr>
          <p:spPr bwMode="auto">
            <a:xfrm>
              <a:off x="684213" y="404813"/>
              <a:ext cx="2951162" cy="12969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" name="Text Box 29"/>
            <p:cNvSpPr txBox="1">
              <a:spLocks noChangeArrowheads="1"/>
            </p:cNvSpPr>
            <p:nvPr/>
          </p:nvSpPr>
          <p:spPr bwMode="auto">
            <a:xfrm>
              <a:off x="755650" y="404813"/>
              <a:ext cx="180022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GB" sz="2000"/>
                <a:t>Data holder</a:t>
              </a:r>
            </a:p>
          </p:txBody>
        </p:sp>
        <p:sp>
          <p:nvSpPr>
            <p:cNvPr id="33" name="AutoShape 30"/>
            <p:cNvSpPr>
              <a:spLocks noChangeArrowheads="1"/>
            </p:cNvSpPr>
            <p:nvPr/>
          </p:nvSpPr>
          <p:spPr bwMode="auto">
            <a:xfrm>
              <a:off x="3585215" y="1223419"/>
              <a:ext cx="1368425" cy="215900"/>
            </a:xfrm>
            <a:prstGeom prst="rightArrow">
              <a:avLst>
                <a:gd name="adj1" fmla="val 50000"/>
                <a:gd name="adj2" fmla="val 15845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4" name="Text Box 31"/>
            <p:cNvSpPr txBox="1">
              <a:spLocks noChangeArrowheads="1"/>
            </p:cNvSpPr>
            <p:nvPr/>
          </p:nvSpPr>
          <p:spPr bwMode="auto">
            <a:xfrm>
              <a:off x="3632496" y="421570"/>
              <a:ext cx="1171575" cy="6397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sz="1200" dirty="0"/>
                <a:t>Clinical data </a:t>
              </a:r>
            </a:p>
            <a:p>
              <a:r>
                <a:rPr lang="en-GB" sz="1200" dirty="0"/>
                <a:t>+ dummy </a:t>
              </a:r>
            </a:p>
            <a:p>
              <a:r>
                <a:rPr lang="en-GB" sz="1200" dirty="0" err="1"/>
                <a:t>record_ID</a:t>
              </a:r>
              <a:r>
                <a:rPr lang="en-GB" sz="1200" dirty="0"/>
                <a:t> only</a:t>
              </a:r>
            </a:p>
          </p:txBody>
        </p:sp>
        <p:sp>
          <p:nvSpPr>
            <p:cNvPr id="35" name="Text Box 32"/>
            <p:cNvSpPr txBox="1">
              <a:spLocks noChangeArrowheads="1"/>
            </p:cNvSpPr>
            <p:nvPr/>
          </p:nvSpPr>
          <p:spPr bwMode="auto">
            <a:xfrm>
              <a:off x="0" y="0"/>
              <a:ext cx="7667625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GB" dirty="0" err="1"/>
                <a:t>Pseudonymised</a:t>
              </a:r>
              <a:r>
                <a:rPr lang="en-GB" dirty="0"/>
                <a:t> linked data returned to customer</a:t>
              </a:r>
            </a:p>
          </p:txBody>
        </p:sp>
        <p:sp>
          <p:nvSpPr>
            <p:cNvPr id="36" name="Text Box 12"/>
            <p:cNvSpPr txBox="1">
              <a:spLocks noChangeArrowheads="1"/>
            </p:cNvSpPr>
            <p:nvPr/>
          </p:nvSpPr>
          <p:spPr bwMode="auto">
            <a:xfrm>
              <a:off x="5673271" y="2056318"/>
              <a:ext cx="2855269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sz="1600" dirty="0" smtClean="0"/>
                <a:t>Dummy </a:t>
              </a:r>
              <a:r>
                <a:rPr lang="en-GB" sz="1600" dirty="0" err="1" smtClean="0"/>
                <a:t>record_ID</a:t>
              </a:r>
              <a:r>
                <a:rPr lang="en-GB" sz="1600" dirty="0" smtClean="0"/>
                <a:t> </a:t>
              </a:r>
            </a:p>
            <a:p>
              <a:r>
                <a:rPr lang="en-GB" sz="1600" dirty="0" smtClean="0"/>
                <a:t>+ pseudo HSCIC clinical data</a:t>
              </a:r>
              <a:endParaRPr lang="en-GB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549564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395436" y="260648"/>
            <a:ext cx="7200900" cy="6477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5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000" b="1" dirty="0" err="1" smtClean="0"/>
              <a:t>Pseudonymisation</a:t>
            </a:r>
            <a:r>
              <a:rPr lang="en-GB" sz="3000" b="1" dirty="0" smtClean="0"/>
              <a:t> at source</a:t>
            </a:r>
            <a:endParaRPr lang="en-GB" sz="3000" b="1" dirty="0" smtClean="0"/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539552" y="1292226"/>
            <a:ext cx="8208912" cy="2646878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dirty="0" err="1"/>
              <a:t>QResearch</a:t>
            </a:r>
            <a:endParaRPr lang="en-GB" dirty="0"/>
          </a:p>
          <a:p>
            <a:endParaRPr lang="en-GB" sz="1000" dirty="0"/>
          </a:p>
          <a:p>
            <a:pPr>
              <a:buFontTx/>
              <a:buChar char="•"/>
            </a:pPr>
            <a:r>
              <a:rPr lang="en-GB" sz="1400" dirty="0"/>
              <a:t> </a:t>
            </a:r>
            <a:r>
              <a:rPr lang="en-GB" sz="1400" dirty="0" err="1"/>
              <a:t>OpenPseudonymiser</a:t>
            </a:r>
            <a:r>
              <a:rPr lang="en-GB" sz="1400" dirty="0"/>
              <a:t> used to </a:t>
            </a:r>
            <a:r>
              <a:rPr lang="en-GB" sz="1400" dirty="0" err="1"/>
              <a:t>pseudonymise</a:t>
            </a:r>
            <a:r>
              <a:rPr lang="en-GB" sz="1400" dirty="0"/>
              <a:t> NHS number for entire HES database </a:t>
            </a:r>
          </a:p>
          <a:p>
            <a:pPr>
              <a:buFontTx/>
              <a:buChar char="•"/>
            </a:pPr>
            <a:endParaRPr lang="en-GB" sz="1400" dirty="0"/>
          </a:p>
          <a:p>
            <a:pPr>
              <a:buFontTx/>
              <a:buChar char="•"/>
            </a:pPr>
            <a:r>
              <a:rPr lang="en-GB" sz="1400" dirty="0"/>
              <a:t> GP data </a:t>
            </a:r>
            <a:r>
              <a:rPr lang="en-GB" sz="1400" dirty="0" err="1"/>
              <a:t>pseudonymised</a:t>
            </a:r>
            <a:r>
              <a:rPr lang="en-GB" sz="1400" dirty="0"/>
              <a:t> at source using same salt code</a:t>
            </a:r>
          </a:p>
          <a:p>
            <a:pPr>
              <a:buFontTx/>
              <a:buChar char="•"/>
            </a:pPr>
            <a:endParaRPr lang="en-GB" sz="1400" dirty="0"/>
          </a:p>
          <a:p>
            <a:pPr>
              <a:buFontTx/>
              <a:buChar char="•"/>
            </a:pPr>
            <a:r>
              <a:rPr lang="en-GB" sz="1400" dirty="0"/>
              <a:t>  Both datasets sent to customer, </a:t>
            </a:r>
            <a:r>
              <a:rPr lang="en-GB" sz="1400" dirty="0" err="1"/>
              <a:t>pseudonymised</a:t>
            </a:r>
            <a:r>
              <a:rPr lang="en-GB" sz="1400" dirty="0"/>
              <a:t> again using a different key and linked together</a:t>
            </a:r>
          </a:p>
          <a:p>
            <a:pPr>
              <a:buFontTx/>
              <a:buChar char="•"/>
            </a:pPr>
            <a:endParaRPr lang="en-GB" sz="1400" dirty="0"/>
          </a:p>
          <a:p>
            <a:pPr>
              <a:buFontTx/>
              <a:buChar char="•"/>
            </a:pPr>
            <a:r>
              <a:rPr lang="en-GB" sz="1400" dirty="0"/>
              <a:t>  HSCIC and GP can not re-identify records in linked datasets </a:t>
            </a:r>
          </a:p>
          <a:p>
            <a:endParaRPr lang="en-GB" sz="1400" dirty="0"/>
          </a:p>
          <a:p>
            <a:pPr>
              <a:buFontTx/>
              <a:buChar char="•"/>
            </a:pPr>
            <a:r>
              <a:rPr lang="en-GB" sz="1400" dirty="0"/>
              <a:t>  Freely available software developed by the customer: </a:t>
            </a:r>
          </a:p>
          <a:p>
            <a:r>
              <a:rPr lang="en-GB" sz="1200" dirty="0">
                <a:hlinkClick r:id="rId2"/>
              </a:rPr>
              <a:t>http://www.openpseudonymiser.org</a:t>
            </a:r>
            <a:r>
              <a:rPr lang="en-GB" sz="1200" dirty="0" smtClean="0">
                <a:hlinkClick r:id="rId2"/>
              </a:rPr>
              <a:t>/</a:t>
            </a:r>
            <a:endParaRPr lang="en-GB" sz="1200" dirty="0" smtClean="0"/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516980" y="4077073"/>
            <a:ext cx="8231484" cy="2677656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dirty="0"/>
              <a:t>THIN</a:t>
            </a:r>
          </a:p>
          <a:p>
            <a:endParaRPr lang="en-GB" sz="1000" dirty="0"/>
          </a:p>
          <a:p>
            <a:pPr>
              <a:buFontTx/>
              <a:buChar char="•"/>
            </a:pPr>
            <a:r>
              <a:rPr lang="en-GB" sz="1400" dirty="0"/>
              <a:t> </a:t>
            </a:r>
            <a:r>
              <a:rPr lang="en-GB" sz="1400" dirty="0" err="1"/>
              <a:t>eTTP</a:t>
            </a:r>
            <a:r>
              <a:rPr lang="en-GB" sz="1400" dirty="0"/>
              <a:t> software developed by </a:t>
            </a:r>
            <a:r>
              <a:rPr lang="en-GB" sz="1400" dirty="0" err="1"/>
              <a:t>Sapior</a:t>
            </a:r>
            <a:endParaRPr lang="en-GB" sz="1400" dirty="0"/>
          </a:p>
          <a:p>
            <a:pPr>
              <a:buFontTx/>
              <a:buChar char="•"/>
            </a:pPr>
            <a:endParaRPr lang="en-GB" sz="1400" dirty="0"/>
          </a:p>
          <a:p>
            <a:pPr>
              <a:buFontTx/>
              <a:buChar char="•"/>
            </a:pPr>
            <a:r>
              <a:rPr lang="en-GB" sz="1400" dirty="0"/>
              <a:t> Applet deployed on HSCIC system to </a:t>
            </a:r>
            <a:r>
              <a:rPr lang="en-GB" sz="1400" dirty="0" err="1"/>
              <a:t>pseudonymise</a:t>
            </a:r>
            <a:r>
              <a:rPr lang="en-GB" sz="1400" dirty="0"/>
              <a:t> NHS number</a:t>
            </a:r>
          </a:p>
          <a:p>
            <a:endParaRPr lang="en-GB" sz="1400" dirty="0"/>
          </a:p>
          <a:p>
            <a:pPr>
              <a:buFontTx/>
              <a:buChar char="•"/>
            </a:pPr>
            <a:r>
              <a:rPr lang="en-GB" sz="1400" dirty="0"/>
              <a:t> Applet deployed on GP </a:t>
            </a:r>
          </a:p>
          <a:p>
            <a:r>
              <a:rPr lang="en-GB" sz="1400" dirty="0"/>
              <a:t>system to </a:t>
            </a:r>
            <a:r>
              <a:rPr lang="en-GB" sz="1400" dirty="0" err="1"/>
              <a:t>pseudonymise</a:t>
            </a:r>
            <a:r>
              <a:rPr lang="en-GB" sz="1400" dirty="0"/>
              <a:t> NHS numbers</a:t>
            </a:r>
          </a:p>
          <a:p>
            <a:pPr>
              <a:buFontTx/>
              <a:buChar char="•"/>
            </a:pPr>
            <a:endParaRPr lang="en-GB" sz="1400" dirty="0"/>
          </a:p>
          <a:p>
            <a:pPr>
              <a:buFontTx/>
              <a:buChar char="•"/>
            </a:pPr>
            <a:r>
              <a:rPr lang="en-GB" sz="1400" dirty="0"/>
              <a:t> </a:t>
            </a:r>
            <a:r>
              <a:rPr lang="en-GB" sz="1400" dirty="0" err="1"/>
              <a:t>Pseudonymised</a:t>
            </a:r>
            <a:r>
              <a:rPr lang="en-GB" sz="1400" dirty="0"/>
              <a:t> data uploaded to secure web environment and </a:t>
            </a:r>
            <a:r>
              <a:rPr lang="en-GB" sz="1400" dirty="0" smtClean="0"/>
              <a:t>linked without eyes on the data</a:t>
            </a:r>
            <a:endParaRPr lang="en-GB" sz="1400" dirty="0"/>
          </a:p>
          <a:p>
            <a:pPr>
              <a:buFontTx/>
              <a:buChar char="•"/>
            </a:pPr>
            <a:endParaRPr lang="en-GB" sz="1400" dirty="0"/>
          </a:p>
          <a:p>
            <a:pPr>
              <a:buFontTx/>
              <a:buChar char="•"/>
            </a:pPr>
            <a:r>
              <a:rPr lang="en-GB" sz="1400" dirty="0"/>
              <a:t> Linked HESID sent back to the HSCIC and an extract of matching HES returned to the customer</a:t>
            </a:r>
          </a:p>
        </p:txBody>
      </p:sp>
    </p:spTree>
    <p:extLst>
      <p:ext uri="{BB962C8B-B14F-4D97-AF65-F5344CB8AC3E}">
        <p14:creationId xmlns:p14="http://schemas.microsoft.com/office/powerpoint/2010/main" val="2040539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59421"/>
            <a:ext cx="8229600" cy="2941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600" b="1" dirty="0" smtClean="0"/>
              <a:t>Find out more</a:t>
            </a:r>
          </a:p>
          <a:p>
            <a:pPr marL="0" indent="0" algn="ctr">
              <a:buNone/>
            </a:pPr>
            <a:r>
              <a:rPr lang="en-GB" sz="3600" b="1" dirty="0" smtClean="0"/>
              <a:t>0845 300 6016 </a:t>
            </a:r>
          </a:p>
          <a:p>
            <a:pPr marL="0" indent="0" algn="ctr">
              <a:buNone/>
            </a:pPr>
            <a:r>
              <a:rPr lang="en-GB" sz="3600" b="1" dirty="0" smtClean="0"/>
              <a:t>www.ic.gov.uk/datalinkage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2483367430"/>
      </p:ext>
    </p:extLst>
  </p:cSld>
  <p:clrMapOvr>
    <a:masterClrMapping/>
  </p:clrMapOvr>
</p:sld>
</file>

<file path=ppt/theme/theme1.xml><?xml version="1.0" encoding="utf-8"?>
<a:theme xmlns:a="http://schemas.openxmlformats.org/drawingml/2006/main" name="Data Linkage Core Slide Deck">
  <a:themeElements>
    <a:clrScheme name="HSCIC corporate">
      <a:dk1>
        <a:srgbClr val="001830"/>
      </a:dk1>
      <a:lt1>
        <a:srgbClr val="FAFCFC"/>
      </a:lt1>
      <a:dk2>
        <a:srgbClr val="000000"/>
      </a:dk2>
      <a:lt2>
        <a:srgbClr val="F0F8FC"/>
      </a:lt2>
      <a:accent1>
        <a:srgbClr val="003350"/>
      </a:accent1>
      <a:accent2>
        <a:srgbClr val="A0D0E8"/>
      </a:accent2>
      <a:accent3>
        <a:srgbClr val="505050"/>
      </a:accent3>
      <a:accent4>
        <a:srgbClr val="80A0B0"/>
      </a:accent4>
      <a:accent5>
        <a:srgbClr val="D8E0E8"/>
      </a:accent5>
      <a:accent6>
        <a:srgbClr val="B0AAB0"/>
      </a:accent6>
      <a:hlink>
        <a:srgbClr val="0060E0"/>
      </a:hlink>
      <a:folHlink>
        <a:srgbClr val="701870"/>
      </a:folHlink>
    </a:clrScheme>
    <a:fontScheme name="Corporate 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52DC778D2E0A34C94ED4A929C27F196" ma:contentTypeVersion="16" ma:contentTypeDescription="Create a new document." ma:contentTypeScope="" ma:versionID="35bc8b464bf1d30562293f04c8948c0d">
  <xsd:schema xmlns:xsd="http://www.w3.org/2001/XMLSchema" xmlns:p="http://schemas.microsoft.com/office/2006/metadata/properties" xmlns:ns1="http://schemas.microsoft.com/sharepoint/v3" xmlns:ns2="55aa422f-42a3-46d1-930b-9e56e73453b6" xmlns:ns3="b0c0dbab-dbc3-490c-905c-34ea3888eb58" targetNamespace="http://schemas.microsoft.com/office/2006/metadata/properties" ma:root="true" ma:fieldsID="cebdea5b0501a4203e5b6ce532b085f8" ns1:_="" ns2:_="" ns3:_="">
    <xsd:import namespace="http://schemas.microsoft.com/sharepoint/v3"/>
    <xsd:import namespace="55aa422f-42a3-46d1-930b-9e56e73453b6"/>
    <xsd:import namespace="b0c0dbab-dbc3-490c-905c-34ea3888eb58"/>
    <xsd:element name="properties">
      <xsd:complexType>
        <xsd:sequence>
          <xsd:element name="documentManagement">
            <xsd:complexType>
              <xsd:all>
                <xsd:element ref="ns2:IC_x0020_Transformation_x0020_Types" minOccurs="0"/>
                <xsd:element ref="ns3:IC_x0020_Latest" minOccurs="0"/>
                <xsd:element ref="ns1:PublishingStartDate" minOccurs="0"/>
                <xsd:element ref="ns1:PublishingExpirationDate" minOccurs="0"/>
                <xsd:element ref="ns3:IC_x0020_Form_x0020_Typ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10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11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dms="http://schemas.microsoft.com/office/2006/documentManagement/types" targetNamespace="55aa422f-42a3-46d1-930b-9e56e73453b6" elementFormDefault="qualified">
    <xsd:import namespace="http://schemas.microsoft.com/office/2006/documentManagement/types"/>
    <xsd:element name="IC_x0020_Transformation_x0020_Types" ma:index="8" nillable="true" ma:displayName="IC Transformation Types" ma:list="340df648-147d-4ba5-9076-07a689b3b1fe" ma:internalName="IC_x0020_Transformation_x0020_Types" ma:showField="Title" ma:web="b0c0dbab-dbc3-490c-905c-34ea3888eb58">
      <xsd:simpleType>
        <xsd:restriction base="dms:Lookup"/>
      </xsd:simpleType>
    </xsd:element>
  </xsd:schema>
  <xsd:schema xmlns:xsd="http://www.w3.org/2001/XMLSchema" xmlns:dms="http://schemas.microsoft.com/office/2006/documentManagement/types" targetNamespace="b0c0dbab-dbc3-490c-905c-34ea3888eb58" elementFormDefault="qualified">
    <xsd:import namespace="http://schemas.microsoft.com/office/2006/documentManagement/types"/>
    <xsd:element name="IC_x0020_Latest" ma:index="9" nillable="true" ma:displayName="IC Latest" ma:default="0" ma:internalName="IC_x0020_Latest">
      <xsd:simpleType>
        <xsd:restriction base="dms:Boolean"/>
      </xsd:simpleType>
    </xsd:element>
    <xsd:element name="IC_x0020_Form_x0020_Type" ma:index="12" nillable="true" ma:displayName="IC Form Type" ma:list="c7728d1c-988d-4637-b66a-a7498cfe9839" ma:internalName="IC_x0020_Form_x0020_Type" ma:showField="Title" ma:web="b0c0dbab-dbc3-490c-905c-34ea3888eb58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IC_x0020_Transformation_x0020_Types xmlns="55aa422f-42a3-46d1-930b-9e56e73453b6" xsi:nil="true"/>
    <IC_x0020_Latest xmlns="b0c0dbab-dbc3-490c-905c-34ea3888eb58">false</IC_x0020_Latest>
    <IC_x0020_Form_x0020_Type xmlns="b0c0dbab-dbc3-490c-905c-34ea3888eb58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C5CC2FA-A278-41A0-95FF-7E46EC03A6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5aa422f-42a3-46d1-930b-9e56e73453b6"/>
    <ds:schemaRef ds:uri="b0c0dbab-dbc3-490c-905c-34ea3888eb58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3758D24B-F320-43C7-89F7-C723D3ACBB8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0651C0-5DE2-40EF-84F5-9F7CC43572D3}">
  <ds:schemaRefs>
    <ds:schemaRef ds:uri="http://schemas.microsoft.com/sharepoint/v3"/>
    <ds:schemaRef ds:uri="http://purl.org/dc/terms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55aa422f-42a3-46d1-930b-9e56e73453b6"/>
    <ds:schemaRef ds:uri="b0c0dbab-dbc3-490c-905c-34ea3888eb58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Data Linkage Core Slide Deck</Template>
  <TotalTime>147</TotalTime>
  <Words>381</Words>
  <Application>Microsoft Office PowerPoint</Application>
  <PresentationFormat>On-screen Show (4:3)</PresentationFormat>
  <Paragraphs>100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Data Linkage Core Slide Deck</vt:lpstr>
      <vt:lpstr>The Data Linkage Service</vt:lpstr>
      <vt:lpstr>The Data Linkage Service</vt:lpstr>
      <vt:lpstr>Available via the Data Linkage Service</vt:lpstr>
      <vt:lpstr>The Data Linkage Programme</vt:lpstr>
      <vt:lpstr>PowerPoint Presentation</vt:lpstr>
      <vt:lpstr>In the pipeline…</vt:lpstr>
      <vt:lpstr>PowerPoint Presentation</vt:lpstr>
      <vt:lpstr>PowerPoint Presentation</vt:lpstr>
      <vt:lpstr>PowerPoint Presentation</vt:lpstr>
    </vt:vector>
  </TitlesOfParts>
  <Company>HSCIC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Data Linkage Service</dc:title>
  <dc:creator>White, Alex</dc:creator>
  <cp:lastModifiedBy>xhannah</cp:lastModifiedBy>
  <cp:revision>9</cp:revision>
  <dcterms:created xsi:type="dcterms:W3CDTF">2013-03-25T20:36:56Z</dcterms:created>
  <dcterms:modified xsi:type="dcterms:W3CDTF">2013-04-22T09:08:37Z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0x010100552DC778D2E0A34C94ED4A929C27F196</vt:lpwstr>
  </property>
</Properties>
</file>